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99" r:id="rId2"/>
    <p:sldId id="300" r:id="rId3"/>
    <p:sldId id="301" r:id="rId4"/>
    <p:sldId id="302" r:id="rId5"/>
    <p:sldId id="303" r:id="rId6"/>
    <p:sldId id="304" r:id="rId7"/>
    <p:sldId id="305" r:id="rId8"/>
    <p:sldId id="306"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3" d="100"/>
          <a:sy n="63" d="100"/>
        </p:scale>
        <p:origin x="768"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099A3754-9AF0-4746-AC1F-4D460F5F5FCD}" type="datetimeFigureOut">
              <a:rPr lang="en-US" smtClean="0"/>
              <a:t>12/11/2018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E9AB07-CC7F-4527-8305-4BBFDB3743BB}" type="slidenum">
              <a:rPr lang="en-US" smtClean="0"/>
              <a:t>‹#›</a:t>
            </a:fld>
            <a:endParaRPr lang="en-US"/>
          </a:p>
        </p:txBody>
      </p:sp>
    </p:spTree>
    <p:extLst>
      <p:ext uri="{BB962C8B-B14F-4D97-AF65-F5344CB8AC3E}">
        <p14:creationId xmlns:p14="http://schemas.microsoft.com/office/powerpoint/2010/main" val="28864836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صورة بانورامي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ar-SA" smtClean="0"/>
              <a:t>انقر لتحرير نمط العنوان الرئيسي</a:t>
            </a:r>
            <a:endParaRPr lang="en-US" dirty="0"/>
          </a:p>
        </p:txBody>
      </p:sp>
      <p:sp>
        <p:nvSpPr>
          <p:cNvPr id="3" name="Picture Placeholder 2"/>
          <p:cNvSpPr>
            <a:spLocks noGrp="1" noChangeAspect="1"/>
          </p:cNvSpPr>
          <p:nvPr>
            <p:ph type="pic" idx="1"/>
          </p:nvPr>
        </p:nvSpPr>
        <p:spPr>
          <a:xfrm>
            <a:off x="1154955" y="685799"/>
            <a:ext cx="8825658" cy="3640667"/>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099A3754-9AF0-4746-AC1F-4D460F5F5FCD}" type="datetimeFigureOut">
              <a:rPr lang="en-US" smtClean="0"/>
              <a:t>12/11/2018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E9AB07-CC7F-4527-8305-4BBFDB3743BB}" type="slidenum">
              <a:rPr lang="en-US" smtClean="0"/>
              <a:t>‹#›</a:t>
            </a:fld>
            <a:endParaRPr lang="en-US"/>
          </a:p>
        </p:txBody>
      </p:sp>
    </p:spTree>
    <p:extLst>
      <p:ext uri="{BB962C8B-B14F-4D97-AF65-F5344CB8AC3E}">
        <p14:creationId xmlns:p14="http://schemas.microsoft.com/office/powerpoint/2010/main" val="7712847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العنوان والتسمية ال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ar-SA" smtClean="0"/>
              <a:t>انقر لتحرير نمط العنوان الرئيسي</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099A3754-9AF0-4746-AC1F-4D460F5F5FCD}" type="datetimeFigureOut">
              <a:rPr lang="en-US" smtClean="0"/>
              <a:t>12/11/2018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E9AB07-CC7F-4527-8305-4BBFDB3743BB}" type="slidenum">
              <a:rPr lang="en-US" smtClean="0"/>
              <a:t>‹#›</a:t>
            </a:fld>
            <a:endParaRPr lang="en-US"/>
          </a:p>
        </p:txBody>
      </p:sp>
    </p:spTree>
    <p:extLst>
      <p:ext uri="{BB962C8B-B14F-4D97-AF65-F5344CB8AC3E}">
        <p14:creationId xmlns:p14="http://schemas.microsoft.com/office/powerpoint/2010/main" val="382497265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اقتباس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574800" y="1447800"/>
            <a:ext cx="7999315" cy="2323374"/>
          </a:xfrm>
        </p:spPr>
        <p:txBody>
          <a:bodyPr/>
          <a:lstStyle>
            <a:lvl1pPr>
              <a:defRPr sz="4800"/>
            </a:lvl1pPr>
          </a:lstStyle>
          <a:p>
            <a:r>
              <a:rPr lang="ar-SA" smtClean="0"/>
              <a:t>انقر لتحرير نمط العنوان الرئيسي</a:t>
            </a:r>
            <a:endParaRPr lang="en-US" dirty="0"/>
          </a:p>
        </p:txBody>
      </p:sp>
      <p:sp>
        <p:nvSpPr>
          <p:cNvPr id="14" name="Text Placeholder 3"/>
          <p:cNvSpPr>
            <a:spLocks noGrp="1"/>
          </p:cNvSpPr>
          <p:nvPr>
            <p:ph type="body" sz="half" idx="13"/>
          </p:nvPr>
        </p:nvSpPr>
        <p:spPr>
          <a:xfrm>
            <a:off x="1930400" y="3771174"/>
            <a:ext cx="7279649" cy="342174"/>
          </a:xfrm>
        </p:spPr>
        <p:txBody>
          <a:bodyPr anchor="t">
            <a:normAutofit/>
          </a:bodyPr>
          <a:lstStyle>
            <a:lvl1pPr marL="0" indent="0">
              <a:buNone/>
              <a:defRPr lang="en-US" sz="1400" b="0" i="0" kern="1200" cap="small" dirty="0">
                <a:solidFill>
                  <a:schemeClr val="accent1">
                    <a:lumMod val="60000"/>
                    <a:lumOff val="4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099A3754-9AF0-4746-AC1F-4D460F5F5FCD}" type="datetimeFigureOut">
              <a:rPr lang="en-US" smtClean="0"/>
              <a:t>12/11/2018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E9AB07-CC7F-4527-8305-4BBFDB3743BB}" type="slidenum">
              <a:rPr lang="en-US" smtClean="0"/>
              <a:t>‹#›</a:t>
            </a:fld>
            <a:endParaRPr lang="en-US"/>
          </a:p>
        </p:txBody>
      </p:sp>
      <p:sp>
        <p:nvSpPr>
          <p:cNvPr id="12" name="TextBox 11"/>
          <p:cNvSpPr txBox="1"/>
          <p:nvPr/>
        </p:nvSpPr>
        <p:spPr>
          <a:xfrm>
            <a:off x="898295" y="971253"/>
            <a:ext cx="801912" cy="1969770"/>
          </a:xfrm>
          <a:prstGeom prst="rect">
            <a:avLst/>
          </a:prstGeom>
          <a:noFill/>
        </p:spPr>
        <p:txBody>
          <a:bodyPr wrap="square" rtlCol="0">
            <a:spAutoFit/>
          </a:bodyPr>
          <a:lstStyle/>
          <a:p>
            <a:pPr algn="r"/>
            <a:r>
              <a:rPr lang="en-US" sz="12200" b="0" i="0" dirty="0">
                <a:solidFill>
                  <a:schemeClr val="accent1">
                    <a:lumMod val="60000"/>
                    <a:lumOff val="40000"/>
                  </a:schemeClr>
                </a:solidFill>
                <a:latin typeface="Arial"/>
                <a:ea typeface="+mj-ea"/>
                <a:cs typeface="+mj-cs"/>
              </a:rPr>
              <a:t>“</a:t>
            </a:r>
          </a:p>
        </p:txBody>
      </p:sp>
      <p:sp>
        <p:nvSpPr>
          <p:cNvPr id="11" name="TextBox 10"/>
          <p:cNvSpPr txBox="1"/>
          <p:nvPr/>
        </p:nvSpPr>
        <p:spPr>
          <a:xfrm>
            <a:off x="9330490" y="2613787"/>
            <a:ext cx="801912" cy="1969770"/>
          </a:xfrm>
          <a:prstGeom prst="rect">
            <a:avLst/>
          </a:prstGeom>
          <a:noFill/>
        </p:spPr>
        <p:txBody>
          <a:bodyPr wrap="square" rtlCol="0">
            <a:spAutoFit/>
          </a:bodyPr>
          <a:lstStyle/>
          <a:p>
            <a:pPr algn="r"/>
            <a:r>
              <a:rPr lang="en-US" sz="12200" b="0" i="0" dirty="0">
                <a:solidFill>
                  <a:schemeClr val="accent1">
                    <a:lumMod val="60000"/>
                    <a:lumOff val="40000"/>
                  </a:schemeClr>
                </a:solidFill>
                <a:latin typeface="Arial"/>
                <a:ea typeface="+mj-ea"/>
                <a:cs typeface="+mj-cs"/>
              </a:rPr>
              <a:t>”</a:t>
            </a:r>
          </a:p>
        </p:txBody>
      </p:sp>
    </p:spTree>
    <p:extLst>
      <p:ext uri="{BB962C8B-B14F-4D97-AF65-F5344CB8AC3E}">
        <p14:creationId xmlns:p14="http://schemas.microsoft.com/office/powerpoint/2010/main" val="304232870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بطاقة اسم">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59" cy="1653180"/>
          </a:xfrm>
        </p:spPr>
        <p:txBody>
          <a:bodyPr anchor="b"/>
          <a:lstStyle>
            <a:lvl1pPr algn="l">
              <a:defRPr sz="4000" b="0" cap="none"/>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099A3754-9AF0-4746-AC1F-4D460F5F5FCD}" type="datetimeFigureOut">
              <a:rPr lang="en-US" smtClean="0"/>
              <a:t>12/11/2018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E9AB07-CC7F-4527-8305-4BBFDB3743BB}" type="slidenum">
              <a:rPr lang="en-US" smtClean="0"/>
              <a:t>‹#›</a:t>
            </a:fld>
            <a:endParaRPr lang="en-US"/>
          </a:p>
        </p:txBody>
      </p:sp>
    </p:spTree>
    <p:extLst>
      <p:ext uri="{BB962C8B-B14F-4D97-AF65-F5344CB8AC3E}">
        <p14:creationId xmlns:p14="http://schemas.microsoft.com/office/powerpoint/2010/main" val="106574648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أعمد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099A3754-9AF0-4746-AC1F-4D460F5F5FCD}" type="datetimeFigureOut">
              <a:rPr lang="en-US" smtClean="0"/>
              <a:t>12/11/2018</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E9AB07-CC7F-4527-8305-4BBFDB3743BB}" type="slidenum">
              <a:rPr lang="en-US" smtClean="0"/>
              <a:t>‹#›</a:t>
            </a:fld>
            <a:endParaRPr lang="en-US"/>
          </a:p>
        </p:txBody>
      </p:sp>
    </p:spTree>
    <p:extLst>
      <p:ext uri="{BB962C8B-B14F-4D97-AF65-F5344CB8AC3E}">
        <p14:creationId xmlns:p14="http://schemas.microsoft.com/office/powerpoint/2010/main" val="55577730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أعمدة صور">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099A3754-9AF0-4746-AC1F-4D460F5F5FCD}" type="datetimeFigureOut">
              <a:rPr lang="en-US" smtClean="0"/>
              <a:t>12/11/2018</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E9AB07-CC7F-4527-8305-4BBFDB3743BB}" type="slidenum">
              <a:rPr lang="en-US" smtClean="0"/>
              <a:t>‹#›</a:t>
            </a:fld>
            <a:endParaRPr lang="en-US"/>
          </a:p>
        </p:txBody>
      </p:sp>
    </p:spTree>
    <p:extLst>
      <p:ext uri="{BB962C8B-B14F-4D97-AF65-F5344CB8AC3E}">
        <p14:creationId xmlns:p14="http://schemas.microsoft.com/office/powerpoint/2010/main" val="219283999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p:txBody>
          <a:bodyPr vert="eaVert" anchor="t" anchorCtr="0"/>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099A3754-9AF0-4746-AC1F-4D460F5F5FCD}" type="datetimeFigureOut">
              <a:rPr lang="en-US" smtClean="0"/>
              <a:t>12/11/2018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E9AB07-CC7F-4527-8305-4BBFDB3743BB}" type="slidenum">
              <a:rPr lang="en-US" smtClean="0"/>
              <a:t>‹#›</a:t>
            </a:fld>
            <a:endParaRPr lang="en-US"/>
          </a:p>
        </p:txBody>
      </p:sp>
    </p:spTree>
    <p:extLst>
      <p:ext uri="{BB962C8B-B14F-4D97-AF65-F5344CB8AC3E}">
        <p14:creationId xmlns:p14="http://schemas.microsoft.com/office/powerpoint/2010/main" val="134329430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099A3754-9AF0-4746-AC1F-4D460F5F5FCD}" type="datetimeFigureOut">
              <a:rPr lang="en-US" smtClean="0"/>
              <a:t>12/11/2018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E9AB07-CC7F-4527-8305-4BBFDB3743BB}" type="slidenum">
              <a:rPr lang="en-US" smtClean="0"/>
              <a:t>‹#›</a:t>
            </a:fld>
            <a:endParaRPr lang="en-US"/>
          </a:p>
        </p:txBody>
      </p:sp>
    </p:spTree>
    <p:extLst>
      <p:ext uri="{BB962C8B-B14F-4D97-AF65-F5344CB8AC3E}">
        <p14:creationId xmlns:p14="http://schemas.microsoft.com/office/powerpoint/2010/main" val="13062562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099A3754-9AF0-4746-AC1F-4D460F5F5FCD}" type="datetimeFigureOut">
              <a:rPr lang="en-US" smtClean="0"/>
              <a:t>12/11/2018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E9AB07-CC7F-4527-8305-4BBFDB3743BB}" type="slidenum">
              <a:rPr lang="en-US" smtClean="0"/>
              <a:t>‹#›</a:t>
            </a:fld>
            <a:endParaRPr lang="en-US"/>
          </a:p>
        </p:txBody>
      </p:sp>
    </p:spTree>
    <p:extLst>
      <p:ext uri="{BB962C8B-B14F-4D97-AF65-F5344CB8AC3E}">
        <p14:creationId xmlns:p14="http://schemas.microsoft.com/office/powerpoint/2010/main" val="34723985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099A3754-9AF0-4746-AC1F-4D460F5F5FCD}" type="datetimeFigureOut">
              <a:rPr lang="en-US" smtClean="0"/>
              <a:t>12/11/2018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E9AB07-CC7F-4527-8305-4BBFDB3743BB}" type="slidenum">
              <a:rPr lang="en-US" smtClean="0"/>
              <a:t>‹#›</a:t>
            </a:fld>
            <a:endParaRPr lang="en-US"/>
          </a:p>
        </p:txBody>
      </p:sp>
    </p:spTree>
    <p:extLst>
      <p:ext uri="{BB962C8B-B14F-4D97-AF65-F5344CB8AC3E}">
        <p14:creationId xmlns:p14="http://schemas.microsoft.com/office/powerpoint/2010/main" val="33865866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099A3754-9AF0-4746-AC1F-4D460F5F5FCD}" type="datetimeFigureOut">
              <a:rPr lang="en-US" smtClean="0"/>
              <a:t>12/11/2018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E9AB07-CC7F-4527-8305-4BBFDB3743BB}" type="slidenum">
              <a:rPr lang="en-US" smtClean="0"/>
              <a:t>‹#›</a:t>
            </a:fld>
            <a:endParaRPr lang="en-US"/>
          </a:p>
        </p:txBody>
      </p:sp>
    </p:spTree>
    <p:extLst>
      <p:ext uri="{BB962C8B-B14F-4D97-AF65-F5344CB8AC3E}">
        <p14:creationId xmlns:p14="http://schemas.microsoft.com/office/powerpoint/2010/main" val="33870529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099A3754-9AF0-4746-AC1F-4D460F5F5FCD}" type="datetimeFigureOut">
              <a:rPr lang="en-US" smtClean="0"/>
              <a:t>12/11/2018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1E9AB07-CC7F-4527-8305-4BBFDB3743BB}" type="slidenum">
              <a:rPr lang="en-US" smtClean="0"/>
              <a:t>‹#›</a:t>
            </a:fld>
            <a:endParaRPr lang="en-US"/>
          </a:p>
        </p:txBody>
      </p:sp>
    </p:spTree>
    <p:extLst>
      <p:ext uri="{BB962C8B-B14F-4D97-AF65-F5344CB8AC3E}">
        <p14:creationId xmlns:p14="http://schemas.microsoft.com/office/powerpoint/2010/main" val="14762686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7" name="Date Placeholder 2"/>
          <p:cNvSpPr>
            <a:spLocks noGrp="1"/>
          </p:cNvSpPr>
          <p:nvPr>
            <p:ph type="dt" sz="half" idx="10"/>
          </p:nvPr>
        </p:nvSpPr>
        <p:spPr/>
        <p:txBody>
          <a:bodyPr/>
          <a:lstStyle/>
          <a:p>
            <a:fld id="{099A3754-9AF0-4746-AC1F-4D460F5F5FCD}" type="datetimeFigureOut">
              <a:rPr lang="en-US" smtClean="0"/>
              <a:t>12/11/2018</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F1E9AB07-CC7F-4527-8305-4BBFDB3743BB}" type="slidenum">
              <a:rPr lang="en-US" smtClean="0"/>
              <a:t>‹#›</a:t>
            </a:fld>
            <a:endParaRPr lang="en-US"/>
          </a:p>
        </p:txBody>
      </p:sp>
    </p:spTree>
    <p:extLst>
      <p:ext uri="{BB962C8B-B14F-4D97-AF65-F5344CB8AC3E}">
        <p14:creationId xmlns:p14="http://schemas.microsoft.com/office/powerpoint/2010/main" val="12868391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099A3754-9AF0-4746-AC1F-4D460F5F5FCD}" type="datetimeFigureOut">
              <a:rPr lang="en-US" smtClean="0"/>
              <a:t>12/11/2018</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F1E9AB07-CC7F-4527-8305-4BBFDB3743BB}" type="slidenum">
              <a:rPr lang="en-US" smtClean="0"/>
              <a:t>‹#›</a:t>
            </a:fld>
            <a:endParaRPr lang="en-US"/>
          </a:p>
        </p:txBody>
      </p:sp>
    </p:spTree>
    <p:extLst>
      <p:ext uri="{BB962C8B-B14F-4D97-AF65-F5344CB8AC3E}">
        <p14:creationId xmlns:p14="http://schemas.microsoft.com/office/powerpoint/2010/main" val="35860659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3401063" cy="1447800"/>
          </a:xfrm>
        </p:spPr>
        <p:txBody>
          <a:bodyPr anchor="b"/>
          <a:lstStyle>
            <a:lvl1pPr algn="l">
              <a:defRPr sz="2400" b="0"/>
            </a:lvl1p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1154955" y="3129280"/>
            <a:ext cx="3401062"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7" name="Date Placeholder 4"/>
          <p:cNvSpPr>
            <a:spLocks noGrp="1"/>
          </p:cNvSpPr>
          <p:nvPr>
            <p:ph type="dt" sz="half" idx="10"/>
          </p:nvPr>
        </p:nvSpPr>
        <p:spPr/>
        <p:txBody>
          <a:bodyPr/>
          <a:lstStyle/>
          <a:p>
            <a:fld id="{099A3754-9AF0-4746-AC1F-4D460F5F5FCD}" type="datetimeFigureOut">
              <a:rPr lang="en-US" smtClean="0"/>
              <a:t>12/11/2018</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F1E9AB07-CC7F-4527-8305-4BBFDB3743BB}" type="slidenum">
              <a:rPr lang="en-US" smtClean="0"/>
              <a:t>‹#›</a:t>
            </a:fld>
            <a:endParaRPr lang="en-US"/>
          </a:p>
        </p:txBody>
      </p:sp>
    </p:spTree>
    <p:extLst>
      <p:ext uri="{BB962C8B-B14F-4D97-AF65-F5344CB8AC3E}">
        <p14:creationId xmlns:p14="http://schemas.microsoft.com/office/powerpoint/2010/main" val="34768685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ar-SA" smtClean="0"/>
              <a:t>انقر لتحرير نمط العنوان الرئيسي</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099A3754-9AF0-4746-AC1F-4D460F5F5FCD}" type="datetimeFigureOut">
              <a:rPr lang="en-US" smtClean="0"/>
              <a:t>12/11/2018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E9AB07-CC7F-4527-8305-4BBFDB3743BB}" type="slidenum">
              <a:rPr lang="en-US" smtClean="0"/>
              <a:t>‹#›</a:t>
            </a:fld>
            <a:endParaRPr lang="en-US"/>
          </a:p>
        </p:txBody>
      </p:sp>
    </p:spTree>
    <p:extLst>
      <p:ext uri="{BB962C8B-B14F-4D97-AF65-F5344CB8AC3E}">
        <p14:creationId xmlns:p14="http://schemas.microsoft.com/office/powerpoint/2010/main" val="23429519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44"/>
          <a:stretch/>
        </p:blipFill>
        <p:spPr>
          <a:xfrm>
            <a:off x="0" y="2669685"/>
            <a:ext cx="4035669"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9012"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099A3754-9AF0-4746-AC1F-4D460F5F5FCD}" type="datetimeFigureOut">
              <a:rPr lang="en-US" smtClean="0"/>
              <a:t>12/11/2018</a:t>
            </a:fld>
            <a:endParaRPr lang="en-US"/>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F1E9AB07-CC7F-4527-8305-4BBFDB3743BB}" type="slidenum">
              <a:rPr lang="en-US" smtClean="0"/>
              <a:t>‹#›</a:t>
            </a:fld>
            <a:endParaRPr lang="en-US"/>
          </a:p>
        </p:txBody>
      </p:sp>
    </p:spTree>
    <p:extLst>
      <p:ext uri="{BB962C8B-B14F-4D97-AF65-F5344CB8AC3E}">
        <p14:creationId xmlns:p14="http://schemas.microsoft.com/office/powerpoint/2010/main" val="2181044058"/>
      </p:ext>
    </p:extLst>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 id="2147483709" r:id="rId13"/>
    <p:sldLayoutId id="2147483710" r:id="rId14"/>
    <p:sldLayoutId id="2147483711" r:id="rId15"/>
    <p:sldLayoutId id="2147483712" r:id="rId16"/>
    <p:sldLayoutId id="2147483713"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2"/>
          <p:cNvSpPr>
            <a:spLocks noGrp="1"/>
          </p:cNvSpPr>
          <p:nvPr>
            <p:ph type="title"/>
          </p:nvPr>
        </p:nvSpPr>
        <p:spPr>
          <a:xfrm>
            <a:off x="646111" y="452718"/>
            <a:ext cx="10860089" cy="5186082"/>
          </a:xfrm>
        </p:spPr>
        <p:txBody>
          <a:bodyPr/>
          <a:lstStyle/>
          <a:p>
            <a:pPr algn="r"/>
            <a:r>
              <a:rPr lang="ar-IQ" dirty="0">
                <a:solidFill>
                  <a:srgbClr val="FFFF00"/>
                </a:solidFill>
              </a:rPr>
              <a:t>طريقة الدفاع رجل لرجل المبحث الثامن :  </a:t>
            </a:r>
            <a:br>
              <a:rPr lang="ar-IQ" dirty="0">
                <a:solidFill>
                  <a:srgbClr val="FFFF00"/>
                </a:solidFill>
              </a:rPr>
            </a:br>
            <a:r>
              <a:rPr lang="ar-IQ" dirty="0">
                <a:solidFill>
                  <a:srgbClr val="FFFF00"/>
                </a:solidFill>
              </a:rPr>
              <a:t> طريقة الدفاع رجل لرجل من الطرق المعروفة في الالعاب الجماعية حيث يقوم كل لاعب مدافع بملازمة لاعب مهاجم يتابعه ويلازمه  في جميع تحركاته ولا يغفل عنه في اي مكان من الملعب سواء كان  حائزا على الكرة ام لم تكن لدية كرة ، ويقوم اللاعب المدافع بإعاقة   عملية تمرير الكرة وعملية الاستلام والتسليم وعملية التصويب نحو الهدف</a:t>
            </a:r>
            <a:r>
              <a:rPr lang="ar-IQ" dirty="0"/>
              <a:t>.</a:t>
            </a:r>
          </a:p>
        </p:txBody>
      </p:sp>
    </p:spTree>
    <p:extLst>
      <p:ext uri="{BB962C8B-B14F-4D97-AF65-F5344CB8AC3E}">
        <p14:creationId xmlns:p14="http://schemas.microsoft.com/office/powerpoint/2010/main" val="4203871609"/>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975359" y="716280"/>
            <a:ext cx="10226041" cy="4739640"/>
          </a:xfrm>
        </p:spPr>
        <p:txBody>
          <a:bodyPr/>
          <a:lstStyle/>
          <a:p>
            <a:pPr algn="r"/>
            <a:r>
              <a:rPr lang="ar-IQ" dirty="0">
                <a:solidFill>
                  <a:srgbClr val="FFFF00"/>
                </a:solidFill>
              </a:rPr>
              <a:t>اشكال الدفاع رجل لرجل</a:t>
            </a:r>
            <a:br>
              <a:rPr lang="ar-IQ" dirty="0">
                <a:solidFill>
                  <a:srgbClr val="FFFF00"/>
                </a:solidFill>
              </a:rPr>
            </a:br>
            <a:r>
              <a:rPr lang="ar-IQ" dirty="0">
                <a:solidFill>
                  <a:srgbClr val="FFFF00"/>
                </a:solidFill>
              </a:rPr>
              <a:t>طريقة الدفاع رجل لرجل تستخدم في ثلاث اشكال هي: </a:t>
            </a:r>
            <a:br>
              <a:rPr lang="ar-IQ" dirty="0">
                <a:solidFill>
                  <a:srgbClr val="FFFF00"/>
                </a:solidFill>
              </a:rPr>
            </a:br>
            <a:r>
              <a:rPr lang="ar-IQ" dirty="0">
                <a:solidFill>
                  <a:srgbClr val="FFFF00"/>
                </a:solidFill>
              </a:rPr>
              <a:t>. 1-التشكيل الدفاعي رجل لرجل في الملعب كله</a:t>
            </a:r>
            <a:br>
              <a:rPr lang="ar-IQ" dirty="0">
                <a:solidFill>
                  <a:srgbClr val="FFFF00"/>
                </a:solidFill>
              </a:rPr>
            </a:br>
            <a:r>
              <a:rPr lang="ar-IQ" dirty="0">
                <a:solidFill>
                  <a:srgbClr val="FFFF00"/>
                </a:solidFill>
              </a:rPr>
              <a:t>يستخدم هذا التشكيل عندما يكون الفريق المدافع متفوقاً على الفريق المهاجم من الناحية البدنية والفنية ويستطيع ان يغطي الثغرات في الملعب </a:t>
            </a:r>
            <a:endParaRPr lang="ar-IQ" dirty="0">
              <a:solidFill>
                <a:srgbClr val="FFFF00"/>
              </a:solidFill>
            </a:endParaRPr>
          </a:p>
        </p:txBody>
      </p:sp>
    </p:spTree>
    <p:extLst>
      <p:ext uri="{BB962C8B-B14F-4D97-AF65-F5344CB8AC3E}">
        <p14:creationId xmlns:p14="http://schemas.microsoft.com/office/powerpoint/2010/main" val="3627323023"/>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944880" y="762000"/>
            <a:ext cx="9692640" cy="4800600"/>
          </a:xfrm>
        </p:spPr>
        <p:txBody>
          <a:bodyPr/>
          <a:lstStyle/>
          <a:p>
            <a:pPr algn="r"/>
            <a:r>
              <a:rPr lang="ar-IQ" dirty="0">
                <a:solidFill>
                  <a:srgbClr val="FFFF00"/>
                </a:solidFill>
              </a:rPr>
              <a:t>اشكال الدفاع رجل لرجل</a:t>
            </a:r>
            <a:br>
              <a:rPr lang="ar-IQ" dirty="0">
                <a:solidFill>
                  <a:srgbClr val="FFFF00"/>
                </a:solidFill>
              </a:rPr>
            </a:br>
            <a:r>
              <a:rPr lang="ar-IQ" dirty="0">
                <a:solidFill>
                  <a:srgbClr val="FFFF00"/>
                </a:solidFill>
              </a:rPr>
              <a:t>طريقة الدفاع رجل لرجل تستخدم في ثلاث اشكال هي: </a:t>
            </a:r>
            <a:br>
              <a:rPr lang="ar-IQ" dirty="0">
                <a:solidFill>
                  <a:srgbClr val="FFFF00"/>
                </a:solidFill>
              </a:rPr>
            </a:br>
            <a:r>
              <a:rPr lang="ar-IQ" dirty="0">
                <a:solidFill>
                  <a:srgbClr val="FFFF00"/>
                </a:solidFill>
              </a:rPr>
              <a:t>. 1-التشكيل الدفاعي رجل لرجل في الملعب كله</a:t>
            </a:r>
            <a:br>
              <a:rPr lang="ar-IQ" dirty="0">
                <a:solidFill>
                  <a:srgbClr val="FFFF00"/>
                </a:solidFill>
              </a:rPr>
            </a:br>
            <a:r>
              <a:rPr lang="ar-IQ" dirty="0">
                <a:solidFill>
                  <a:srgbClr val="FFFF00"/>
                </a:solidFill>
              </a:rPr>
              <a:t>يستخدم هذا التشكيل عندما يكون الفريق المدافع متفوقاً على الفريق المهاجم من الناحية البدنية والفنية ويستطيع ان يغطي الثغرات في الملعب </a:t>
            </a:r>
            <a:endParaRPr lang="ar-IQ" dirty="0">
              <a:solidFill>
                <a:srgbClr val="FFFF00"/>
              </a:solidFill>
            </a:endParaRPr>
          </a:p>
        </p:txBody>
      </p:sp>
    </p:spTree>
    <p:extLst>
      <p:ext uri="{BB962C8B-B14F-4D97-AF65-F5344CB8AC3E}">
        <p14:creationId xmlns:p14="http://schemas.microsoft.com/office/powerpoint/2010/main" val="3141090211"/>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103312" y="624840"/>
            <a:ext cx="9778048" cy="5623559"/>
          </a:xfrm>
        </p:spPr>
        <p:txBody>
          <a:bodyPr/>
          <a:lstStyle/>
          <a:p>
            <a:pPr algn="r"/>
            <a:r>
              <a:rPr lang="ar-IQ" sz="4200" dirty="0" smtClean="0">
                <a:solidFill>
                  <a:srgbClr val="FFFF00"/>
                </a:solidFill>
              </a:rPr>
              <a:t>2-التشكيل </a:t>
            </a:r>
            <a:r>
              <a:rPr lang="ar-IQ" sz="4200" dirty="0">
                <a:solidFill>
                  <a:srgbClr val="FFFF00"/>
                </a:solidFill>
              </a:rPr>
              <a:t>الدفاعي رجل لرجل في نصف الملعب </a:t>
            </a:r>
            <a:r>
              <a:rPr lang="ar-IQ" sz="4200" dirty="0" smtClean="0">
                <a:solidFill>
                  <a:srgbClr val="FFFF00"/>
                </a:solidFill>
              </a:rPr>
              <a:t>الخاص</a:t>
            </a:r>
            <a:endParaRPr lang="ar-IQ" sz="4200" dirty="0">
              <a:solidFill>
                <a:srgbClr val="FFFF00"/>
              </a:solidFill>
            </a:endParaRPr>
          </a:p>
          <a:p>
            <a:pPr algn="r"/>
            <a:r>
              <a:rPr lang="ar-IQ" sz="4200" dirty="0">
                <a:solidFill>
                  <a:srgbClr val="FFFF00"/>
                </a:solidFill>
              </a:rPr>
              <a:t>هذه الطريقة مفضلة لدى الناشئين حيث يستقبل الفريق المدافع الفريق المهاجم عندما يجتاز نصف الملعب ويعمل على اعاقة تمريراته وتصويباته وتستخدم عندما </a:t>
            </a:r>
            <a:r>
              <a:rPr lang="ar-IQ" sz="4200" dirty="0" err="1">
                <a:solidFill>
                  <a:srgbClr val="FFFF00"/>
                </a:solidFill>
              </a:rPr>
              <a:t>يتكافىء</a:t>
            </a:r>
            <a:r>
              <a:rPr lang="ar-IQ" sz="4200" dirty="0">
                <a:solidFill>
                  <a:srgbClr val="FFFF00"/>
                </a:solidFill>
              </a:rPr>
              <a:t> الفريقان من الناحية البدنية </a:t>
            </a:r>
            <a:r>
              <a:rPr lang="ar-IQ" sz="4200" dirty="0" err="1">
                <a:solidFill>
                  <a:srgbClr val="FFFF00"/>
                </a:solidFill>
              </a:rPr>
              <a:t>والمهارية</a:t>
            </a:r>
            <a:r>
              <a:rPr lang="ar-IQ" sz="4200" dirty="0">
                <a:solidFill>
                  <a:srgbClr val="FFFF00"/>
                </a:solidFill>
              </a:rPr>
              <a:t>. </a:t>
            </a:r>
          </a:p>
          <a:p>
            <a:pPr algn="r"/>
            <a:endParaRPr lang="en-US" dirty="0"/>
          </a:p>
        </p:txBody>
      </p:sp>
    </p:spTree>
    <p:extLst>
      <p:ext uri="{BB962C8B-B14F-4D97-AF65-F5344CB8AC3E}">
        <p14:creationId xmlns:p14="http://schemas.microsoft.com/office/powerpoint/2010/main" val="121629844"/>
      </p:ext>
    </p:extLst>
  </p:cSld>
  <p:clrMapOvr>
    <a:masterClrMapping/>
  </p:clrMapOvr>
  <mc:AlternateContent xmlns:mc="http://schemas.openxmlformats.org/markup-compatibility/2006">
    <mc:Choice xmlns:p14="http://schemas.microsoft.com/office/powerpoint/2010/main" Requires="p14">
      <p:transition spd="slow" p14:dur="4000">
        <p14:vortex dir="r"/>
      </p:transition>
    </mc:Choice>
    <mc:Fallback>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103312" y="548640"/>
            <a:ext cx="8946541" cy="5699759"/>
          </a:xfrm>
        </p:spPr>
        <p:txBody>
          <a:bodyPr>
            <a:normAutofit/>
          </a:bodyPr>
          <a:lstStyle/>
          <a:p>
            <a:pPr algn="r"/>
            <a:r>
              <a:rPr lang="ar-IQ" sz="4200" dirty="0">
                <a:solidFill>
                  <a:srgbClr val="FFFF00"/>
                </a:solidFill>
              </a:rPr>
              <a:t>3- تشكيل الدفاع رجل لرجل عن بعد </a:t>
            </a:r>
          </a:p>
          <a:p>
            <a:pPr algn="r"/>
            <a:r>
              <a:rPr lang="ar-IQ" sz="4200" dirty="0">
                <a:solidFill>
                  <a:srgbClr val="FFFF00"/>
                </a:solidFill>
              </a:rPr>
              <a:t>يكون الدفاع في هذه الطريقة بعد اجتياز الفريق المهاجم نصف الساحة والتقرب الى منطقة التسعة امتار تقريبا يكون كل لاعب مدافع مسؤولا عن لاعب مهاجم </a:t>
            </a:r>
            <a:r>
              <a:rPr lang="ar-IQ" sz="4200" dirty="0" err="1">
                <a:solidFill>
                  <a:srgbClr val="FFFF00"/>
                </a:solidFill>
              </a:rPr>
              <a:t>يعيقه</a:t>
            </a:r>
            <a:r>
              <a:rPr lang="ar-IQ" sz="4200" dirty="0">
                <a:solidFill>
                  <a:srgbClr val="FFFF00"/>
                </a:solidFill>
              </a:rPr>
              <a:t> من التصويب او التمرير او الاستلام ، وتستخدم عند الفرق التي يتفوق عليها الفريق المهاجم من الناحية البدنية </a:t>
            </a:r>
            <a:r>
              <a:rPr lang="ar-IQ" sz="4200" dirty="0" err="1">
                <a:solidFill>
                  <a:srgbClr val="FFFF00"/>
                </a:solidFill>
              </a:rPr>
              <a:t>والمهارية</a:t>
            </a:r>
            <a:r>
              <a:rPr lang="ar-IQ" sz="4200" dirty="0">
                <a:solidFill>
                  <a:srgbClr val="FFFF00"/>
                </a:solidFill>
              </a:rPr>
              <a:t> </a:t>
            </a:r>
          </a:p>
        </p:txBody>
      </p:sp>
    </p:spTree>
    <p:extLst>
      <p:ext uri="{BB962C8B-B14F-4D97-AF65-F5344CB8AC3E}">
        <p14:creationId xmlns:p14="http://schemas.microsoft.com/office/powerpoint/2010/main" val="1204055857"/>
      </p:ext>
    </p:extLst>
  </p:cSld>
  <p:clrMapOvr>
    <a:masterClrMapping/>
  </p:clrMapOvr>
  <mc:AlternateContent xmlns:mc="http://schemas.openxmlformats.org/markup-compatibility/2006">
    <mc:Choice xmlns:p14="http://schemas.microsoft.com/office/powerpoint/2010/main" Requires="p14">
      <p:transition spd="slow" p14:dur="4000">
        <p14:vortex dir="r"/>
      </p:transition>
    </mc:Choice>
    <mc:Fallback>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103312" y="396240"/>
            <a:ext cx="8946541" cy="5852159"/>
          </a:xfrm>
        </p:spPr>
        <p:txBody>
          <a:bodyPr>
            <a:normAutofit fontScale="92500" lnSpcReduction="20000"/>
          </a:bodyPr>
          <a:lstStyle/>
          <a:p>
            <a:pPr algn="r"/>
            <a:r>
              <a:rPr lang="ar-IQ" sz="4200" dirty="0">
                <a:solidFill>
                  <a:srgbClr val="FFFF00"/>
                </a:solidFill>
              </a:rPr>
              <a:t>مميزات طريقة الدفاع رجل لرجل </a:t>
            </a:r>
          </a:p>
          <a:p>
            <a:pPr algn="r"/>
            <a:r>
              <a:rPr lang="ar-IQ" sz="4200" dirty="0">
                <a:solidFill>
                  <a:srgbClr val="FFFF00"/>
                </a:solidFill>
              </a:rPr>
              <a:t>1- يمكن استخدام هذه الطريق ضد اي طريقة هجومية يقوم باستخدامها الفريق المنافس.</a:t>
            </a:r>
          </a:p>
          <a:p>
            <a:pPr algn="r"/>
            <a:r>
              <a:rPr lang="ar-IQ" sz="4200" dirty="0">
                <a:solidFill>
                  <a:srgbClr val="FFFF00"/>
                </a:solidFill>
              </a:rPr>
              <a:t> 2 - تعتبر هذه الطريقة هي الاساس في تعلم الطرق الدفاعية الاخرى</a:t>
            </a:r>
            <a:r>
              <a:rPr lang="ar-IQ" sz="4200" dirty="0" smtClean="0">
                <a:solidFill>
                  <a:srgbClr val="FFFF00"/>
                </a:solidFill>
              </a:rPr>
              <a:t>.</a:t>
            </a:r>
            <a:r>
              <a:rPr lang="ar-IQ" sz="4200" dirty="0">
                <a:solidFill>
                  <a:srgbClr val="FFFF00"/>
                </a:solidFill>
              </a:rPr>
              <a:t>	</a:t>
            </a:r>
          </a:p>
          <a:p>
            <a:pPr algn="r"/>
            <a:r>
              <a:rPr lang="ar-IQ" sz="4200" dirty="0">
                <a:solidFill>
                  <a:srgbClr val="FFFF00"/>
                </a:solidFill>
              </a:rPr>
              <a:t>3- معالجة نقاط القوة في المنافس بوضع المدافعين الجيدين امامهم </a:t>
            </a:r>
          </a:p>
          <a:p>
            <a:pPr algn="r"/>
            <a:r>
              <a:rPr lang="ar-IQ" sz="4200" dirty="0">
                <a:solidFill>
                  <a:srgbClr val="FFFF00"/>
                </a:solidFill>
              </a:rPr>
              <a:t>4- من خلال هذه الطريقة يمكن ان تعالج نقاط القوة في الفريق المنافس أي وضع الاعبين المدافعين الجيدين </a:t>
            </a:r>
            <a:r>
              <a:rPr lang="ar-IQ" dirty="0"/>
              <a:t>اما </a:t>
            </a:r>
            <a:r>
              <a:rPr lang="ar-IQ" sz="4200" dirty="0">
                <a:solidFill>
                  <a:srgbClr val="FFFF00"/>
                </a:solidFill>
              </a:rPr>
              <a:t>اللاعبين المهاجمين المهمين.</a:t>
            </a:r>
          </a:p>
          <a:p>
            <a:pPr algn="r"/>
            <a:endParaRPr lang="en-US" dirty="0"/>
          </a:p>
        </p:txBody>
      </p:sp>
    </p:spTree>
    <p:extLst>
      <p:ext uri="{BB962C8B-B14F-4D97-AF65-F5344CB8AC3E}">
        <p14:creationId xmlns:p14="http://schemas.microsoft.com/office/powerpoint/2010/main" val="1048125139"/>
      </p:ext>
    </p:extLst>
  </p:cSld>
  <p:clrMapOvr>
    <a:masterClrMapping/>
  </p:clrMapOvr>
  <mc:AlternateContent xmlns:mc="http://schemas.openxmlformats.org/markup-compatibility/2006">
    <mc:Choice xmlns:p14="http://schemas.microsoft.com/office/powerpoint/2010/main" Requires="p14">
      <p:transition spd="slow" p14:dur="4000">
        <p14:vortex dir="r"/>
      </p:transition>
    </mc:Choice>
    <mc:Fallback>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103312" y="640080"/>
            <a:ext cx="8946541" cy="5608319"/>
          </a:xfrm>
        </p:spPr>
        <p:txBody>
          <a:bodyPr/>
          <a:lstStyle/>
          <a:p>
            <a:pPr algn="r"/>
            <a:r>
              <a:rPr lang="ar-IQ" sz="3900" dirty="0">
                <a:solidFill>
                  <a:srgbClr val="FFFF00"/>
                </a:solidFill>
              </a:rPr>
              <a:t>عيوب طريقة الدفاع رجل لرجل </a:t>
            </a:r>
          </a:p>
          <a:p>
            <a:pPr algn="r"/>
            <a:r>
              <a:rPr lang="ar-IQ" sz="3900" dirty="0">
                <a:solidFill>
                  <a:srgbClr val="FFFF00"/>
                </a:solidFill>
              </a:rPr>
              <a:t>1- لا يمكن استخدامها لفترة طويلة لأنها تحتاج الى مجهود كبير جدا </a:t>
            </a:r>
          </a:p>
          <a:p>
            <a:pPr algn="r"/>
            <a:r>
              <a:rPr lang="ar-IQ" sz="3900" dirty="0">
                <a:solidFill>
                  <a:srgbClr val="FFFF00"/>
                </a:solidFill>
              </a:rPr>
              <a:t>2 - لا يمكن استخدامها بفعالية اذا كان الفريق المهاجم متفوقاً بدنيا </a:t>
            </a:r>
            <a:r>
              <a:rPr lang="ar-IQ" sz="3900" dirty="0" err="1">
                <a:solidFill>
                  <a:srgbClr val="FFFF00"/>
                </a:solidFill>
              </a:rPr>
              <a:t>ومهاريا</a:t>
            </a:r>
            <a:r>
              <a:rPr lang="ar-IQ" sz="3900" dirty="0">
                <a:solidFill>
                  <a:srgbClr val="FFFF00"/>
                </a:solidFill>
              </a:rPr>
              <a:t> </a:t>
            </a:r>
          </a:p>
          <a:p>
            <a:pPr algn="r"/>
            <a:r>
              <a:rPr lang="ar-IQ" sz="3900" dirty="0">
                <a:solidFill>
                  <a:srgbClr val="FFFF00"/>
                </a:solidFill>
              </a:rPr>
              <a:t>3 - تظهر نقاط ضعف المدافعين فيمكن استغلالها من الفريق المهاجم</a:t>
            </a:r>
          </a:p>
        </p:txBody>
      </p:sp>
    </p:spTree>
    <p:extLst>
      <p:ext uri="{BB962C8B-B14F-4D97-AF65-F5344CB8AC3E}">
        <p14:creationId xmlns:p14="http://schemas.microsoft.com/office/powerpoint/2010/main" val="1621868411"/>
      </p:ext>
    </p:extLst>
  </p:cSld>
  <p:clrMapOvr>
    <a:masterClrMapping/>
  </p:clrMapOvr>
  <mc:AlternateContent xmlns:mc="http://schemas.openxmlformats.org/markup-compatibility/2006">
    <mc:Choice xmlns:p14="http://schemas.microsoft.com/office/powerpoint/2010/main" Requires="p14">
      <p:transition spd="slow" p14:dur="4000">
        <p14:vortex dir="r"/>
      </p:transition>
    </mc:Choice>
    <mc:Fallback>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502920" y="441960"/>
            <a:ext cx="11155680" cy="5806439"/>
          </a:xfrm>
        </p:spPr>
        <p:txBody>
          <a:bodyPr>
            <a:normAutofit fontScale="85000" lnSpcReduction="20000"/>
          </a:bodyPr>
          <a:lstStyle/>
          <a:p>
            <a:pPr algn="r"/>
            <a:r>
              <a:rPr lang="ar-IQ" sz="3900" b="1" dirty="0">
                <a:solidFill>
                  <a:srgbClr val="FFFF00"/>
                </a:solidFill>
              </a:rPr>
              <a:t>مجال أستخدم طريقة الدفاع رجل لرجل </a:t>
            </a:r>
          </a:p>
          <a:p>
            <a:pPr algn="r"/>
            <a:r>
              <a:rPr lang="ar-IQ" sz="3900" dirty="0">
                <a:solidFill>
                  <a:srgbClr val="FFFF00"/>
                </a:solidFill>
              </a:rPr>
              <a:t>لما كان اتباع هذه الطريقة يتطلب جهدا كبيرا وفيها نوع من المجازفة في حالة تخلص المهاجم من المدافع لذلك لا يلجأ الى استخدام هذه الطريقة الا في حالات خاصة ولفترات قصيرة منها: </a:t>
            </a:r>
          </a:p>
          <a:p>
            <a:pPr algn="r"/>
            <a:r>
              <a:rPr lang="ar-IQ" sz="3900" dirty="0">
                <a:solidFill>
                  <a:srgbClr val="FFFF00"/>
                </a:solidFill>
              </a:rPr>
              <a:t>1-  تستخدم في مباريات المبتدئين والناشئين </a:t>
            </a:r>
          </a:p>
          <a:p>
            <a:pPr algn="r"/>
            <a:r>
              <a:rPr lang="ar-IQ" sz="3900" dirty="0">
                <a:solidFill>
                  <a:srgbClr val="FFFF00"/>
                </a:solidFill>
              </a:rPr>
              <a:t>2- في الدقائق الاخيرة من المباراة عندما يكون الفريق المدافع خاسرا بفارق قليل من النقاط والفريق المهاجم مستحوذاً على الكرة </a:t>
            </a:r>
          </a:p>
          <a:p>
            <a:pPr algn="r"/>
            <a:r>
              <a:rPr lang="ar-IQ" sz="3900" dirty="0">
                <a:solidFill>
                  <a:srgbClr val="FFFF00"/>
                </a:solidFill>
              </a:rPr>
              <a:t>3 - عندما يتفوق الفريق المدافع من الناحية البدنية والفنية على الفريق المنافس </a:t>
            </a:r>
          </a:p>
          <a:p>
            <a:pPr algn="r"/>
            <a:r>
              <a:rPr lang="ar-IQ" sz="3900" dirty="0">
                <a:solidFill>
                  <a:srgbClr val="FFFF00"/>
                </a:solidFill>
              </a:rPr>
              <a:t>4 - عند النقص العددي في الفريق الخصم </a:t>
            </a:r>
          </a:p>
          <a:p>
            <a:pPr algn="r"/>
            <a:r>
              <a:rPr lang="ar-IQ" sz="3900" dirty="0">
                <a:solidFill>
                  <a:srgbClr val="FFFF00"/>
                </a:solidFill>
              </a:rPr>
              <a:t>5 - لاستعراض المهارات البدنية </a:t>
            </a:r>
            <a:r>
              <a:rPr lang="ar-IQ" sz="3900" dirty="0" err="1">
                <a:solidFill>
                  <a:srgbClr val="FFFF00"/>
                </a:solidFill>
              </a:rPr>
              <a:t>والمهارية</a:t>
            </a:r>
            <a:r>
              <a:rPr lang="ar-IQ" sz="3900" dirty="0">
                <a:solidFill>
                  <a:srgbClr val="FFFF00"/>
                </a:solidFill>
              </a:rPr>
              <a:t> </a:t>
            </a:r>
            <a:r>
              <a:rPr lang="ar-IQ" sz="3900" dirty="0" err="1">
                <a:solidFill>
                  <a:srgbClr val="FFFF00"/>
                </a:solidFill>
              </a:rPr>
              <a:t>والخططية</a:t>
            </a:r>
            <a:r>
              <a:rPr lang="ar-IQ" sz="3900" dirty="0">
                <a:solidFill>
                  <a:srgbClr val="FFFF00"/>
                </a:solidFill>
              </a:rPr>
              <a:t> عندما يكون الفريق المدافع متقدما بالنتيجة </a:t>
            </a:r>
          </a:p>
          <a:p>
            <a:pPr algn="r"/>
            <a:endParaRPr lang="en-US" dirty="0"/>
          </a:p>
        </p:txBody>
      </p:sp>
    </p:spTree>
    <p:extLst>
      <p:ext uri="{BB962C8B-B14F-4D97-AF65-F5344CB8AC3E}">
        <p14:creationId xmlns:p14="http://schemas.microsoft.com/office/powerpoint/2010/main" val="4030621856"/>
      </p:ext>
    </p:extLst>
  </p:cSld>
  <p:clrMapOvr>
    <a:masterClrMapping/>
  </p:clrMapOvr>
  <mc:AlternateContent xmlns:mc="http://schemas.openxmlformats.org/markup-compatibility/2006">
    <mc:Choice xmlns:p14="http://schemas.microsoft.com/office/powerpoint/2010/main" Requires="p14">
      <p:transition spd="slow" p14:dur="4000">
        <p14:vortex dir="r"/>
      </p:transition>
    </mc:Choice>
    <mc:Fallback>
      <p:transition spd="slow">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أيون">
  <a:themeElements>
    <a:clrScheme name="أيون">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EC76B5"/>
      </a:hlink>
      <a:folHlink>
        <a:srgbClr val="E8ACCD"/>
      </a:folHlink>
    </a:clrScheme>
    <a:fontScheme name="أيون">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أيون">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A207AED3-9ABC-4A18-9978-A59B65688B15}"/>
    </a:ext>
  </a:extLst>
</a:theme>
</file>

<file path=docProps/app.xml><?xml version="1.0" encoding="utf-8"?>
<Properties xmlns="http://schemas.openxmlformats.org/officeDocument/2006/extended-properties" xmlns:vt="http://schemas.openxmlformats.org/officeDocument/2006/docPropsVTypes">
  <Template>Ion</Template>
  <TotalTime>434</TotalTime>
  <Words>277</Words>
  <Application>Microsoft Office PowerPoint</Application>
  <PresentationFormat>ملء الشاشة</PresentationFormat>
  <Paragraphs>23</Paragraphs>
  <Slides>8</Slides>
  <Notes>0</Notes>
  <HiddenSlides>0</HiddenSlides>
  <MMClips>0</MMClips>
  <ScaleCrop>false</ScaleCrop>
  <HeadingPairs>
    <vt:vector size="6" baseType="variant">
      <vt:variant>
        <vt:lpstr>الخطوط المستخدمة</vt:lpstr>
      </vt:variant>
      <vt:variant>
        <vt:i4>4</vt:i4>
      </vt:variant>
      <vt:variant>
        <vt:lpstr>نسق</vt:lpstr>
      </vt:variant>
      <vt:variant>
        <vt:i4>1</vt:i4>
      </vt:variant>
      <vt:variant>
        <vt:lpstr>عناوين الشرائح</vt:lpstr>
      </vt:variant>
      <vt:variant>
        <vt:i4>8</vt:i4>
      </vt:variant>
    </vt:vector>
  </HeadingPairs>
  <TitlesOfParts>
    <vt:vector size="13" baseType="lpstr">
      <vt:lpstr>Arial</vt:lpstr>
      <vt:lpstr>Century Gothic</vt:lpstr>
      <vt:lpstr>Times New Roman</vt:lpstr>
      <vt:lpstr>Wingdings 3</vt:lpstr>
      <vt:lpstr>أيون</vt:lpstr>
      <vt:lpstr>طريقة الدفاع رجل لرجل المبحث الثامن :    طريقة الدفاع رجل لرجل من الطرق المعروفة في الالعاب الجماعية حيث يقوم كل لاعب مدافع بملازمة لاعب مهاجم يتابعه ويلازمه  في جميع تحركاته ولا يغفل عنه في اي مكان من الملعب سواء كان  حائزا على الكرة ام لم تكن لدية كرة ، ويقوم اللاعب المدافع بإعاقة   عملية تمرير الكرة وعملية الاستلام والتسليم وعملية التصويب نحو الهدف.</vt:lpstr>
      <vt:lpstr>اشكال الدفاع رجل لرجل طريقة الدفاع رجل لرجل تستخدم في ثلاث اشكال هي:  . 1-التشكيل الدفاعي رجل لرجل في الملعب كله يستخدم هذا التشكيل عندما يكون الفريق المدافع متفوقاً على الفريق المهاجم من الناحية البدنية والفنية ويستطيع ان يغطي الثغرات في الملعب </vt:lpstr>
      <vt:lpstr>اشكال الدفاع رجل لرجل طريقة الدفاع رجل لرجل تستخدم في ثلاث اشكال هي:  . 1-التشكيل الدفاعي رجل لرجل في الملعب كله يستخدم هذا التشكيل عندما يكون الفريق المدافع متفوقاً على الفريق المهاجم من الناحية البدنية والفنية ويستطيع ان يغطي الثغرات في الملعب </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Microsoft (C)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شروط ومعايير النشر في المجلات العلمية العالمية بحسب تعليمات وزارة التعليم العالي والبحث العلمي العراقية</dc:title>
  <dc:creator>DR.Ahmed Saker 2O14</dc:creator>
  <cp:lastModifiedBy>DR.Ahmed Saker 2O14</cp:lastModifiedBy>
  <cp:revision>140</cp:revision>
  <dcterms:created xsi:type="dcterms:W3CDTF">2018-02-20T18:22:01Z</dcterms:created>
  <dcterms:modified xsi:type="dcterms:W3CDTF">2018-12-12T08:05:07Z</dcterms:modified>
</cp:coreProperties>
</file>